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81" r:id="rId4"/>
    <p:sldId id="273" r:id="rId5"/>
    <p:sldId id="274" r:id="rId6"/>
    <p:sldId id="275" r:id="rId7"/>
    <p:sldId id="276" r:id="rId8"/>
    <p:sldId id="277" r:id="rId9"/>
    <p:sldId id="265" r:id="rId10"/>
    <p:sldId id="278" r:id="rId11"/>
    <p:sldId id="266" r:id="rId12"/>
    <p:sldId id="279" r:id="rId13"/>
    <p:sldId id="264" r:id="rId14"/>
    <p:sldId id="267" r:id="rId15"/>
    <p:sldId id="268" r:id="rId16"/>
    <p:sldId id="269" r:id="rId17"/>
    <p:sldId id="271" r:id="rId18"/>
    <p:sldId id="272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6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21DB1-54E7-4945-90AE-118EEBF5C85D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1B13-AA91-4442-A3C1-0E3BBC3E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0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5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8879-7A5B-41C4-B9E9-2BF852BCA71E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4670-E0D7-4725-AB45-6A3436B2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951" y="914400"/>
            <a:ext cx="79321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Structure and Function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Of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Female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Reproductive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System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343400"/>
            <a:ext cx="79321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i="1" dirty="0">
                <a:solidFill>
                  <a:srgbClr val="FF0000"/>
                </a:solidFill>
              </a:rPr>
              <a:t>Primary reproductive organs </a:t>
            </a:r>
            <a:r>
              <a:rPr lang="en-US" sz="2800" dirty="0"/>
              <a:t>- produce ova</a:t>
            </a:r>
          </a:p>
          <a:p>
            <a:r>
              <a:rPr lang="en-US" sz="2800" dirty="0"/>
              <a:t>2. </a:t>
            </a:r>
            <a:r>
              <a:rPr lang="en-US" sz="2800" b="1" i="1" dirty="0">
                <a:solidFill>
                  <a:srgbClr val="FF0000"/>
                </a:solidFill>
              </a:rPr>
              <a:t>Accessory ducts </a:t>
            </a:r>
            <a:r>
              <a:rPr lang="en-US" sz="2800" dirty="0"/>
              <a:t>- transfer ova and sperm</a:t>
            </a:r>
          </a:p>
          <a:p>
            <a:r>
              <a:rPr lang="en-US" sz="2800" dirty="0"/>
              <a:t>3. </a:t>
            </a:r>
            <a:r>
              <a:rPr lang="en-US" sz="2800" b="1" i="1" dirty="0">
                <a:solidFill>
                  <a:srgbClr val="FF0000"/>
                </a:solidFill>
              </a:rPr>
              <a:t>Accessory glands </a:t>
            </a:r>
            <a:r>
              <a:rPr lang="en-US" sz="2800" dirty="0"/>
              <a:t>- add secretions</a:t>
            </a:r>
          </a:p>
          <a:p>
            <a:r>
              <a:rPr lang="en-US" sz="2800" dirty="0"/>
              <a:t>4. </a:t>
            </a:r>
            <a:r>
              <a:rPr lang="en-US" sz="2800" b="1" i="1" dirty="0">
                <a:solidFill>
                  <a:srgbClr val="FF0000"/>
                </a:solidFill>
              </a:rPr>
              <a:t>External genitalia </a:t>
            </a:r>
            <a:r>
              <a:rPr lang="en-US" sz="2800" dirty="0"/>
              <a:t>- receive sperm from male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10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144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ii) </a:t>
            </a:r>
            <a:r>
              <a:rPr lang="en-US" b="1" u="sng" dirty="0"/>
              <a:t>Menstrual Cycle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Days 1-5</a:t>
            </a:r>
          </a:p>
          <a:p>
            <a:r>
              <a:rPr lang="en-US" dirty="0"/>
              <a:t> 	- low  level of estrogen and progesterone</a:t>
            </a:r>
          </a:p>
          <a:p>
            <a:r>
              <a:rPr lang="en-US" dirty="0"/>
              <a:t>	- cause thickened uterine lining to degenerate and shed menstruation </a:t>
            </a:r>
            <a:r>
              <a:rPr lang="en-US" dirty="0" smtClean="0"/>
              <a:t>“period</a:t>
            </a:r>
            <a:r>
              <a:rPr lang="en-US" dirty="0"/>
              <a:t>’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Days 6-13</a:t>
            </a:r>
          </a:p>
          <a:p>
            <a:r>
              <a:rPr lang="en-US" dirty="0"/>
              <a:t> 	- estrogen (from follicle) is increasing which causes a thickening of the uterus 		  wall (endometrium)</a:t>
            </a:r>
          </a:p>
          <a:p>
            <a:r>
              <a:rPr lang="en-US" dirty="0"/>
              <a:t>	- extra blood vessels and glands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Day 14</a:t>
            </a:r>
          </a:p>
          <a:p>
            <a:r>
              <a:rPr lang="en-US" dirty="0"/>
              <a:t> 	- Ovulation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Day 15-28</a:t>
            </a:r>
          </a:p>
          <a:p>
            <a:r>
              <a:rPr lang="en-US" dirty="0"/>
              <a:t> 	- increased levels of progesterone causes endometrium to thicken further (2x)  		  and  thick mucous secretion</a:t>
            </a:r>
          </a:p>
          <a:p>
            <a:r>
              <a:rPr lang="en-US" dirty="0"/>
              <a:t>	- endometrium is ready to receive fertilized egg (zygote)</a:t>
            </a:r>
          </a:p>
        </p:txBody>
      </p:sp>
    </p:spTree>
    <p:extLst>
      <p:ext uri="{BB962C8B-B14F-4D97-AF65-F5344CB8AC3E}">
        <p14:creationId xmlns:p14="http://schemas.microsoft.com/office/powerpoint/2010/main" val="1641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58" y="152400"/>
            <a:ext cx="645764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3841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NORMALLY -&gt;</a:t>
            </a:r>
          </a:p>
          <a:p>
            <a:pPr algn="just"/>
            <a:r>
              <a:rPr lang="en-US" sz="2400" dirty="0"/>
              <a:t>	- egg is not fertilized therefore corpus </a:t>
            </a:r>
            <a:r>
              <a:rPr lang="en-US" sz="2400" dirty="0" err="1"/>
              <a:t>luteum</a:t>
            </a:r>
            <a:r>
              <a:rPr lang="en-US" sz="2400" dirty="0"/>
              <a:t> begins to degenerate therefore 	</a:t>
            </a:r>
            <a:r>
              <a:rPr lang="en-US" sz="2400" dirty="0" smtClean="0"/>
              <a:t> </a:t>
            </a:r>
            <a:r>
              <a:rPr lang="en-US" sz="2400" dirty="0"/>
              <a:t>progesterone falls</a:t>
            </a:r>
          </a:p>
          <a:p>
            <a:pPr algn="just"/>
            <a:r>
              <a:rPr lang="en-US" sz="2400" dirty="0"/>
              <a:t>	- low progesterone and estrogen cause endometrium to be  shed. Menstruation </a:t>
            </a:r>
            <a:r>
              <a:rPr lang="en-US" sz="2400" dirty="0" smtClean="0"/>
              <a:t> </a:t>
            </a:r>
            <a:r>
              <a:rPr lang="en-US" sz="2400" dirty="0"/>
              <a:t>begins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r>
              <a:rPr lang="en-US" sz="2400" b="1" dirty="0"/>
              <a:t>Note: </a:t>
            </a:r>
            <a:r>
              <a:rPr lang="en-US" sz="2400" dirty="0"/>
              <a:t>if pregnancy occurs, the zygote imbeds in the thick endometrium and</a:t>
            </a:r>
            <a:r>
              <a:rPr lang="en-US" sz="2400" b="1" dirty="0"/>
              <a:t> prevents the corpus </a:t>
            </a:r>
            <a:r>
              <a:rPr lang="en-US" sz="2400" b="1" dirty="0" err="1"/>
              <a:t>luteum</a:t>
            </a:r>
            <a:r>
              <a:rPr lang="en-US" sz="2400" b="1" dirty="0"/>
              <a:t> from degenerating.  </a:t>
            </a:r>
            <a:r>
              <a:rPr lang="en-US" sz="2400" dirty="0"/>
              <a:t>This keeps up progesterone levels and prevents the endometrium (and zygote from being shed.</a:t>
            </a:r>
          </a:p>
          <a:p>
            <a:pPr algn="just"/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22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5374"/>
            <a:ext cx="8633732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927"/>
            <a:ext cx="267933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7" y="2057400"/>
            <a:ext cx="855533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3678382" cy="609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r="7511"/>
          <a:stretch/>
        </p:blipFill>
        <p:spPr bwMode="auto">
          <a:xfrm>
            <a:off x="4800600" y="-9659"/>
            <a:ext cx="3567838" cy="669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953000"/>
            <a:ext cx="43569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OOGENESIS:  </a:t>
            </a:r>
          </a:p>
          <a:p>
            <a:r>
              <a:rPr lang="en-US" sz="3200" b="1" dirty="0" smtClean="0"/>
              <a:t>Development of mature </a:t>
            </a:r>
          </a:p>
          <a:p>
            <a:r>
              <a:rPr lang="en-US" sz="3200" b="1" dirty="0" smtClean="0"/>
              <a:t>oocytes (eggs)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0" y="762000"/>
            <a:ext cx="480767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514475"/>
            <a:ext cx="83915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749" y="152400"/>
            <a:ext cx="792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 </a:t>
            </a:r>
            <a:r>
              <a:rPr lang="en-US" sz="2200" b="1" dirty="0" smtClean="0"/>
              <a:t>HOMEWORK</a:t>
            </a:r>
          </a:p>
          <a:p>
            <a:pPr marL="342900" indent="-342900" algn="just">
              <a:buAutoNum type="arabicPeriod"/>
            </a:pPr>
            <a:r>
              <a:rPr lang="en-US" sz="2200" dirty="0" smtClean="0"/>
              <a:t>Trace </a:t>
            </a:r>
            <a:r>
              <a:rPr lang="en-US" sz="2200" dirty="0"/>
              <a:t>the path of sperm through the male </a:t>
            </a:r>
            <a:r>
              <a:rPr lang="en-US" sz="2200" dirty="0" smtClean="0"/>
              <a:t>reproductive </a:t>
            </a:r>
            <a:r>
              <a:rPr lang="en-US" sz="2200" dirty="0"/>
              <a:t>system, including the glands that contribute material to semen. </a:t>
            </a: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smtClean="0"/>
              <a:t>Describe </a:t>
            </a:r>
            <a:r>
              <a:rPr lang="en-US" sz="2200" dirty="0"/>
              <a:t>the structure of a testis and give a function for each part.  </a:t>
            </a: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smtClean="0"/>
              <a:t>Describe </a:t>
            </a:r>
            <a:r>
              <a:rPr lang="en-US" sz="2200" dirty="0"/>
              <a:t>the function of a sperm and give a function for each part. </a:t>
            </a: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smtClean="0"/>
              <a:t>Discuss </a:t>
            </a:r>
            <a:r>
              <a:rPr lang="en-US" sz="2200" dirty="0"/>
              <a:t>the relationship between the gonadotrophic hormones (FSH and LH) and the sex hormone testosterone and sperm production.  Be sure to mention negative feedback in your </a:t>
            </a:r>
            <a:r>
              <a:rPr lang="en-US" sz="2200" dirty="0" smtClean="0"/>
              <a:t>discussion. </a:t>
            </a:r>
          </a:p>
          <a:p>
            <a:pPr marL="342900" indent="-342900" algn="just">
              <a:buAutoNum type="arabicPeriod"/>
            </a:pPr>
            <a:r>
              <a:rPr lang="en-US" sz="2200" dirty="0" smtClean="0"/>
              <a:t>Give </a:t>
            </a:r>
            <a:r>
              <a:rPr lang="en-US" sz="2200" dirty="0"/>
              <a:t>the path of the egg.  </a:t>
            </a:r>
            <a:r>
              <a:rPr lang="en-US" sz="2200" dirty="0" smtClean="0"/>
              <a:t>Where </a:t>
            </a:r>
            <a:r>
              <a:rPr lang="en-US" sz="2200" dirty="0"/>
              <a:t>does fertilization and implantation occur? </a:t>
            </a: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smtClean="0"/>
              <a:t>Describe </a:t>
            </a:r>
            <a:r>
              <a:rPr lang="en-US" sz="2200" dirty="0"/>
              <a:t>the events and hormonal control of the ovarian cycle. </a:t>
            </a: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smtClean="0"/>
              <a:t>Describe </a:t>
            </a:r>
            <a:r>
              <a:rPr lang="en-US" sz="2200" dirty="0"/>
              <a:t>the events and hormonal control of the uterine cycle. </a:t>
            </a: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smtClean="0"/>
              <a:t>How </a:t>
            </a:r>
            <a:r>
              <a:rPr lang="en-US" sz="2200" dirty="0"/>
              <a:t>is menstruation prevented if pregnancy occurs?  </a:t>
            </a:r>
          </a:p>
        </p:txBody>
      </p:sp>
    </p:spTree>
    <p:extLst>
      <p:ext uri="{BB962C8B-B14F-4D97-AF65-F5344CB8AC3E}">
        <p14:creationId xmlns:p14="http://schemas.microsoft.com/office/powerpoint/2010/main" val="14143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153400" cy="645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1602"/>
            <a:ext cx="8337000" cy="532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9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74073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(1) </a:t>
            </a:r>
            <a:r>
              <a:rPr lang="en-US" sz="2400" u="sng" dirty="0"/>
              <a:t>The Ovaries</a:t>
            </a:r>
            <a:r>
              <a:rPr lang="en-US" sz="2400" dirty="0"/>
              <a:t> - 2 Functions</a:t>
            </a:r>
          </a:p>
          <a:p>
            <a:r>
              <a:rPr lang="en-US" sz="2400" dirty="0"/>
              <a:t>			 (1) Produce eggs from follicles</a:t>
            </a:r>
          </a:p>
          <a:p>
            <a:r>
              <a:rPr lang="en-US" sz="2400" dirty="0"/>
              <a:t>			 (2) Produces estrogen (from follicles) &amp; progesterone (from 				        corpus </a:t>
            </a:r>
            <a:r>
              <a:rPr lang="en-US" sz="2400" dirty="0" err="1"/>
              <a:t>luteum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(2) </a:t>
            </a:r>
            <a:r>
              <a:rPr lang="en-US" sz="2400" u="sng" dirty="0"/>
              <a:t>The fallopian tubes</a:t>
            </a:r>
            <a:r>
              <a:rPr lang="en-US" sz="2400" dirty="0"/>
              <a:t> (Oviducts)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- connected to uterus &amp; lie close to ovaries</a:t>
            </a:r>
          </a:p>
          <a:p>
            <a:r>
              <a:rPr lang="en-US" sz="2400" dirty="0"/>
              <a:t>- lined with cilia &amp; surrounded by circular muscles</a:t>
            </a:r>
          </a:p>
          <a:p>
            <a:r>
              <a:rPr lang="en-US" sz="2400" dirty="0"/>
              <a:t>- purpose - (1) to propel egg toward uterus</a:t>
            </a:r>
          </a:p>
          <a:p>
            <a:r>
              <a:rPr lang="en-US" sz="2400" dirty="0"/>
              <a:t>		   (2) to serve as site of fertilization.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(3) </a:t>
            </a:r>
            <a:r>
              <a:rPr lang="en-US" sz="2400" u="sng" dirty="0"/>
              <a:t>Uterus</a:t>
            </a:r>
            <a:r>
              <a:rPr lang="en-US" sz="2400" dirty="0"/>
              <a:t> (womb) - thick-walled, muscle lining - pear-shaped</a:t>
            </a:r>
          </a:p>
          <a:p>
            <a:r>
              <a:rPr lang="en-US" sz="2400" dirty="0"/>
              <a:t>			    - lined with a layer called the </a:t>
            </a:r>
            <a:r>
              <a:rPr lang="en-US" sz="2400" u="sng" dirty="0"/>
              <a:t>endometrium</a:t>
            </a:r>
            <a:endParaRPr lang="en-US" sz="2400" dirty="0"/>
          </a:p>
          <a:p>
            <a:r>
              <a:rPr lang="en-US" sz="2400" dirty="0"/>
              <a:t>			    - site of development of embryo.</a:t>
            </a:r>
          </a:p>
        </p:txBody>
      </p:sp>
    </p:spTree>
    <p:extLst>
      <p:ext uri="{BB962C8B-B14F-4D97-AF65-F5344CB8AC3E}">
        <p14:creationId xmlns:p14="http://schemas.microsoft.com/office/powerpoint/2010/main" val="19499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430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(4) </a:t>
            </a:r>
            <a:r>
              <a:rPr lang="en-US" sz="2400" u="sng" dirty="0"/>
              <a:t>Cervix</a:t>
            </a:r>
            <a:endParaRPr lang="en-US" sz="2400" dirty="0"/>
          </a:p>
          <a:p>
            <a:r>
              <a:rPr lang="en-US" sz="2400" dirty="0"/>
              <a:t>	- entrance to uterus</a:t>
            </a:r>
          </a:p>
          <a:p>
            <a:r>
              <a:rPr lang="en-US" sz="2400" dirty="0"/>
              <a:t>	- path for sperm to swim through</a:t>
            </a:r>
          </a:p>
          <a:p>
            <a:r>
              <a:rPr lang="en-US" sz="2400" dirty="0"/>
              <a:t>	- produces </a:t>
            </a:r>
            <a:r>
              <a:rPr lang="en-US" sz="2400" dirty="0" err="1"/>
              <a:t>mucin</a:t>
            </a:r>
            <a:r>
              <a:rPr lang="en-US" sz="2400" dirty="0"/>
              <a:t> strands to facilitate sperm</a:t>
            </a:r>
          </a:p>
          <a:p>
            <a:r>
              <a:rPr lang="en-US" sz="2400" dirty="0"/>
              <a:t>	- also holds baby in the uterus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(5) </a:t>
            </a:r>
            <a:r>
              <a:rPr lang="en-US" sz="2400" u="sng" dirty="0"/>
              <a:t>Vagina</a:t>
            </a:r>
            <a:endParaRPr lang="en-US" sz="2400" dirty="0"/>
          </a:p>
          <a:p>
            <a:r>
              <a:rPr lang="en-US" sz="2400" dirty="0"/>
              <a:t>	- birth canal</a:t>
            </a:r>
          </a:p>
          <a:p>
            <a:r>
              <a:rPr lang="en-US" sz="2400" dirty="0"/>
              <a:t>	- receptacle for male’s penis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(6) </a:t>
            </a:r>
            <a:r>
              <a:rPr lang="en-US" sz="2400" u="sng" dirty="0"/>
              <a:t>Clitoris</a:t>
            </a:r>
            <a:endParaRPr lang="en-US" sz="2400" dirty="0"/>
          </a:p>
          <a:p>
            <a:r>
              <a:rPr lang="en-US" sz="2400" dirty="0"/>
              <a:t>	- sensitive organ analogous to male’s penis</a:t>
            </a:r>
          </a:p>
          <a:p>
            <a:r>
              <a:rPr lang="en-US" sz="2400" dirty="0"/>
              <a:t>	- responsible for stimulating female orgasm</a:t>
            </a:r>
          </a:p>
        </p:txBody>
      </p:sp>
    </p:spTree>
    <p:extLst>
      <p:ext uri="{BB962C8B-B14F-4D97-AF65-F5344CB8AC3E}">
        <p14:creationId xmlns:p14="http://schemas.microsoft.com/office/powerpoint/2010/main" val="20532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392" y="838200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FEMALE </a:t>
            </a:r>
            <a:r>
              <a:rPr lang="en-US" sz="2000" b="1" u="sng" dirty="0"/>
              <a:t>CYCLES AND HORMONE CONTROL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u="sng" dirty="0"/>
              <a:t>1.  Anterior Pituitary</a:t>
            </a:r>
            <a:r>
              <a:rPr lang="en-US" sz="2000" dirty="0"/>
              <a:t>  - makes 2 hormones that act on the ovaries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a) </a:t>
            </a:r>
            <a:r>
              <a:rPr lang="en-US" sz="2000" b="1" dirty="0"/>
              <a:t>FSH</a:t>
            </a:r>
            <a:r>
              <a:rPr lang="en-US" sz="2000" dirty="0"/>
              <a:t> - Follicle Stimulating Hormone - stimulates the follicle to mature and 			causes it to produce estrogen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b) </a:t>
            </a:r>
            <a:r>
              <a:rPr lang="en-US" sz="2000" b="1" dirty="0"/>
              <a:t>LH</a:t>
            </a:r>
            <a:r>
              <a:rPr lang="en-US" sz="2000" dirty="0"/>
              <a:t> - </a:t>
            </a:r>
            <a:r>
              <a:rPr lang="en-US" sz="2000" dirty="0" err="1"/>
              <a:t>Leutinizing</a:t>
            </a:r>
            <a:r>
              <a:rPr lang="en-US" sz="2000" dirty="0"/>
              <a:t> Hormone - maintains the corpus </a:t>
            </a:r>
            <a:r>
              <a:rPr lang="en-US" sz="2000" dirty="0" err="1"/>
              <a:t>luteum</a:t>
            </a:r>
            <a:r>
              <a:rPr lang="en-US" sz="2000" dirty="0"/>
              <a:t> and causes it to 				produce progesterone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	- these are the </a:t>
            </a:r>
            <a:r>
              <a:rPr lang="en-US" sz="2000" i="1" dirty="0"/>
              <a:t>Gonadotrophic Hormones  </a:t>
            </a:r>
            <a:r>
              <a:rPr lang="en-US" sz="2000" dirty="0"/>
              <a:t>(FSH &amp; LH)</a:t>
            </a:r>
          </a:p>
          <a:p>
            <a:r>
              <a:rPr lang="en-US" sz="2000" dirty="0"/>
              <a:t>	</a:t>
            </a:r>
            <a:r>
              <a:rPr lang="en-US" sz="2000" b="1" dirty="0"/>
              <a:t>- they regulate the ovary’s production of </a:t>
            </a:r>
            <a:r>
              <a:rPr lang="en-US" sz="2000" b="1" i="1" dirty="0"/>
              <a:t>female sex hormones</a:t>
            </a:r>
            <a:endParaRPr lang="en-US" sz="2000" dirty="0"/>
          </a:p>
          <a:p>
            <a:r>
              <a:rPr lang="en-US" sz="2000" u="sng" dirty="0"/>
              <a:t>2.  Ovary</a:t>
            </a:r>
            <a:r>
              <a:rPr lang="en-US" sz="2000" dirty="0"/>
              <a:t>  - makes 2 hormones that act on the endometrium (uterus lining)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a) </a:t>
            </a:r>
            <a:r>
              <a:rPr lang="en-US" sz="2000" b="1" dirty="0"/>
              <a:t>Estrogen</a:t>
            </a:r>
            <a:r>
              <a:rPr lang="en-US" sz="2000" dirty="0"/>
              <a:t> (made by the follicle)</a:t>
            </a:r>
          </a:p>
          <a:p>
            <a:r>
              <a:rPr lang="en-US" sz="2000" dirty="0"/>
              <a:t>		</a:t>
            </a:r>
          </a:p>
          <a:p>
            <a:r>
              <a:rPr lang="en-US" sz="2000" dirty="0"/>
              <a:t>b) </a:t>
            </a:r>
            <a:r>
              <a:rPr lang="en-US" sz="2000" b="1" dirty="0"/>
              <a:t>Progesterone</a:t>
            </a:r>
            <a:r>
              <a:rPr lang="en-US" sz="2000" dirty="0"/>
              <a:t> (made by the corpus </a:t>
            </a:r>
            <a:r>
              <a:rPr lang="en-US" sz="2000" dirty="0" err="1"/>
              <a:t>luteum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7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2097343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/>
              <a:t>The Female cycles</a:t>
            </a:r>
            <a:endParaRPr lang="en-US" sz="4000" dirty="0"/>
          </a:p>
          <a:p>
            <a:r>
              <a:rPr lang="en-US" sz="4000" dirty="0" smtClean="0"/>
              <a:t>- </a:t>
            </a:r>
            <a:r>
              <a:rPr lang="en-US" sz="4000" dirty="0"/>
              <a:t>there are two cycles </a:t>
            </a:r>
            <a:r>
              <a:rPr lang="en-US" sz="4000" dirty="0" smtClean="0"/>
              <a:t>-&gt;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i) Ovarian </a:t>
            </a:r>
            <a:r>
              <a:rPr lang="en-US" sz="4000" dirty="0" smtClean="0"/>
              <a:t>cycle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ii) Menstrual cycle</a:t>
            </a:r>
          </a:p>
        </p:txBody>
      </p:sp>
    </p:spTree>
    <p:extLst>
      <p:ext uri="{BB962C8B-B14F-4D97-AF65-F5344CB8AC3E}">
        <p14:creationId xmlns:p14="http://schemas.microsoft.com/office/powerpoint/2010/main" val="5443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7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i) </a:t>
            </a:r>
            <a:r>
              <a:rPr lang="en-US" b="1" u="sng" dirty="0"/>
              <a:t>Ovarian cycle</a:t>
            </a:r>
            <a:r>
              <a:rPr lang="en-US" dirty="0"/>
              <a:t> (28 days average)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Days </a:t>
            </a:r>
            <a:r>
              <a:rPr lang="en-US" dirty="0" smtClean="0"/>
              <a:t>1-13</a:t>
            </a:r>
            <a:r>
              <a:rPr lang="en-US" dirty="0"/>
              <a:t>	</a:t>
            </a:r>
            <a:r>
              <a:rPr lang="en-US" b="1" u="sng" dirty="0" err="1"/>
              <a:t>Folicular</a:t>
            </a:r>
            <a:r>
              <a:rPr lang="en-US" b="1" u="sng" dirty="0"/>
              <a:t> Phase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-FSH released from ant. pit.</a:t>
            </a:r>
          </a:p>
          <a:p>
            <a:r>
              <a:rPr lang="en-US" dirty="0"/>
              <a:t>	- stimulates the development of a follicle (unfertilized egg)</a:t>
            </a:r>
          </a:p>
          <a:p>
            <a:r>
              <a:rPr lang="en-US" dirty="0"/>
              <a:t>	- follicle begins to secrete </a:t>
            </a:r>
            <a:r>
              <a:rPr lang="en-US" i="1" dirty="0"/>
              <a:t>estrogen</a:t>
            </a:r>
            <a:r>
              <a:rPr lang="en-US" dirty="0"/>
              <a:t> , so the level of this hormone steadily 			  increased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Day 14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- </a:t>
            </a:r>
            <a:r>
              <a:rPr lang="en-US" b="1" u="sng" dirty="0"/>
              <a:t>Ovulation</a:t>
            </a:r>
            <a:r>
              <a:rPr lang="en-US" dirty="0"/>
              <a:t> - follicle releases egg  (a peak of LH from ant. pit. stimulates this)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Day 15-28  </a:t>
            </a:r>
            <a:r>
              <a:rPr lang="en-US" b="1" u="sng" dirty="0"/>
              <a:t>Luteal Phase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- follicle turns into corpus </a:t>
            </a:r>
            <a:r>
              <a:rPr lang="en-US" dirty="0" err="1"/>
              <a:t>luteum</a:t>
            </a:r>
            <a:endParaRPr lang="en-US" dirty="0"/>
          </a:p>
          <a:p>
            <a:r>
              <a:rPr lang="en-US" dirty="0"/>
              <a:t>	- LH from ant. pit. stimulates the production of </a:t>
            </a:r>
            <a:r>
              <a:rPr lang="en-US" i="1" dirty="0"/>
              <a:t>progesterone</a:t>
            </a:r>
            <a:endParaRPr lang="en-US" dirty="0"/>
          </a:p>
          <a:p>
            <a:r>
              <a:rPr lang="en-US" dirty="0"/>
              <a:t>	- as progesterone increases, ant. pit. decreased LH so corpus </a:t>
            </a:r>
            <a:r>
              <a:rPr lang="en-US" dirty="0" err="1"/>
              <a:t>luteum</a:t>
            </a:r>
            <a:r>
              <a:rPr lang="en-US" dirty="0"/>
              <a:t> begins 		   to degenerate</a:t>
            </a:r>
          </a:p>
          <a:p>
            <a:r>
              <a:rPr lang="en-US" dirty="0"/>
              <a:t>	- when corpus </a:t>
            </a:r>
            <a:r>
              <a:rPr lang="en-US" dirty="0" err="1"/>
              <a:t>luteum</a:t>
            </a:r>
            <a:r>
              <a:rPr lang="en-US" dirty="0"/>
              <a:t> is gone, menstruation occurs</a:t>
            </a:r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7543800" cy="538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5532904"/>
            <a:ext cx="24193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100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theFather</dc:creator>
  <cp:lastModifiedBy>theFather</cp:lastModifiedBy>
  <cp:revision>38</cp:revision>
  <dcterms:created xsi:type="dcterms:W3CDTF">2012-05-06T19:51:00Z</dcterms:created>
  <dcterms:modified xsi:type="dcterms:W3CDTF">2012-05-15T16:30:04Z</dcterms:modified>
</cp:coreProperties>
</file>